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Default ContentType="image/x-emf" Extension="emf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33">
          <p15:clr>
            <a:srgbClr val="A4A3A4"/>
          </p15:clr>
        </p15:guide>
        <p15:guide id="4" orient="horz" pos="3756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  <p:guide pos="333"/>
        <p:guide pos="375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9D36-0B3B-4189-B3F4-DFB9E93AB19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913B-E45F-49AD-87D8-F18291CF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8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9D36-0B3B-4189-B3F4-DFB9E93AB19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913B-E45F-49AD-87D8-F18291CF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1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9D36-0B3B-4189-B3F4-DFB9E93AB19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913B-E45F-49AD-87D8-F18291CF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40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9D36-0B3B-4189-B3F4-DFB9E93AB19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913B-E45F-49AD-87D8-F18291CF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88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9D36-0B3B-4189-B3F4-DFB9E93AB19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913B-E45F-49AD-87D8-F18291CF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2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9D36-0B3B-4189-B3F4-DFB9E93AB19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913B-E45F-49AD-87D8-F18291CF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1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9D36-0B3B-4189-B3F4-DFB9E93AB19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913B-E45F-49AD-87D8-F18291CF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1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9D36-0B3B-4189-B3F4-DFB9E93AB19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913B-E45F-49AD-87D8-F18291CF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2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9D36-0B3B-4189-B3F4-DFB9E93AB19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913B-E45F-49AD-87D8-F18291CF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9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9D36-0B3B-4189-B3F4-DFB9E93AB19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913B-E45F-49AD-87D8-F18291CF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0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9D36-0B3B-4189-B3F4-DFB9E93AB19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913B-E45F-49AD-87D8-F18291CF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22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29D36-0B3B-4189-B3F4-DFB9E93AB193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913B-E45F-49AD-87D8-F18291CF0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emf"/><Relationship Id="rId10" Type="http://schemas.openxmlformats.org/officeDocument/2006/relationships/image" Target="../media/image14.jpeg"/><Relationship Id="rId4" Type="http://schemas.openxmlformats.org/officeDocument/2006/relationships/image" Target="../media/image6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van\Documents\EUROWORK\00 out\ПРИЗМА\input\foto\пост 3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6" t="10197" b="38275"/>
          <a:stretch/>
        </p:blipFill>
        <p:spPr bwMode="auto">
          <a:xfrm flipH="1">
            <a:off x="-6" y="0"/>
            <a:ext cx="121920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36040" y="2766218"/>
            <a:ext cx="5024234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PF Square Sans Pro Medium" panose="02000500000000020004" pitchFamily="2" charset="0"/>
              </a:rPr>
              <a:t>ЦЕНТР МОЛОДЁЖНОГО</a:t>
            </a:r>
            <a:r>
              <a:rPr lang="en-US" sz="2400" dirty="0" smtClean="0">
                <a:latin typeface="PF Square Sans Pro Medium" panose="02000500000000020004" pitchFamily="2" charset="0"/>
              </a:rPr>
              <a:t/>
            </a:r>
            <a:br>
              <a:rPr lang="en-US" sz="2400" dirty="0" smtClean="0">
                <a:latin typeface="PF Square Sans Pro Medium" panose="02000500000000020004" pitchFamily="2" charset="0"/>
              </a:rPr>
            </a:br>
            <a:r>
              <a:rPr lang="ru-RU" sz="2400" dirty="0" smtClean="0">
                <a:latin typeface="PF Square Sans Pro Medium" panose="02000500000000020004" pitchFamily="2" charset="0"/>
              </a:rPr>
              <a:t>ИННОВАЦИОННОГО ТВОРЧЕСТВА </a:t>
            </a:r>
            <a:r>
              <a:rPr lang="en-US" sz="2400" dirty="0" smtClean="0">
                <a:latin typeface="PF Square Sans Pro Medium" panose="02000500000000020004" pitchFamily="2" charset="0"/>
              </a:rPr>
              <a:t/>
            </a:r>
            <a:br>
              <a:rPr lang="en-US" sz="2400" dirty="0" smtClean="0">
                <a:latin typeface="PF Square Sans Pro Medium" panose="02000500000000020004" pitchFamily="2" charset="0"/>
              </a:rPr>
            </a:br>
            <a:r>
              <a:rPr lang="ru-RU" sz="2400" dirty="0" smtClean="0">
                <a:latin typeface="PF Square Sans Pro Medium" panose="02000500000000020004" pitchFamily="2" charset="0"/>
              </a:rPr>
              <a:t>В ГОРОДСКОМ ОКРУГЕ КОТЕЛЬНИКИ</a:t>
            </a:r>
            <a:endParaRPr lang="ru-RU" sz="2400" dirty="0">
              <a:latin typeface="PF Square Sans Pro Medium" panose="02000500000000020004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284" y="656796"/>
            <a:ext cx="711936" cy="89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117572" y="1241488"/>
            <a:ext cx="19818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latin typeface="PF Square Sans Pro Light" panose="02000506000000020004" pitchFamily="2" charset="0"/>
              </a:rPr>
              <a:t>Городской округ</a:t>
            </a:r>
          </a:p>
          <a:p>
            <a:pPr algn="ctr"/>
            <a:r>
              <a:rPr lang="ru-RU" sz="1800" dirty="0" smtClean="0">
                <a:latin typeface="PF Square Sans Pro Light" panose="02000506000000020004" pitchFamily="2" charset="0"/>
              </a:rPr>
              <a:t>Котельники</a:t>
            </a:r>
            <a:endParaRPr lang="ru-RU" sz="1800" dirty="0">
              <a:latin typeface="PF Square Sans Pro Light" panose="02000506000000020004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85436"/>
            <a:ext cx="4337155" cy="218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7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2597" y="104171"/>
            <a:ext cx="12187201" cy="1102276"/>
            <a:chOff x="92597" y="104171"/>
            <a:chExt cx="12187201" cy="1102276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1" t="9664" r="-14531" b="85637"/>
            <a:stretch/>
          </p:blipFill>
          <p:spPr bwMode="auto">
            <a:xfrm>
              <a:off x="92597" y="196769"/>
              <a:ext cx="12187201" cy="81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6"/>
            <p:cNvSpPr/>
            <p:nvPr/>
          </p:nvSpPr>
          <p:spPr>
            <a:xfrm>
              <a:off x="8403220" y="104171"/>
              <a:ext cx="3783981" cy="1006997"/>
            </a:xfrm>
            <a:custGeom>
              <a:avLst/>
              <a:gdLst>
                <a:gd name="connsiteX0" fmla="*/ 0 w 3783981"/>
                <a:gd name="connsiteY0" fmla="*/ 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0 w 3783981"/>
                <a:gd name="connsiteY4" fmla="*/ 0 h 810227"/>
                <a:gd name="connsiteX0" fmla="*/ 682906 w 3783981"/>
                <a:gd name="connsiteY0" fmla="*/ 2315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682906 w 3783981"/>
                <a:gd name="connsiteY4" fmla="*/ 23150 h 81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981" h="810227">
                  <a:moveTo>
                    <a:pt x="682906" y="23150"/>
                  </a:moveTo>
                  <a:lnTo>
                    <a:pt x="3783981" y="0"/>
                  </a:lnTo>
                  <a:lnTo>
                    <a:pt x="3783981" y="810227"/>
                  </a:lnTo>
                  <a:lnTo>
                    <a:pt x="0" y="810227"/>
                  </a:lnTo>
                  <a:lnTo>
                    <a:pt x="682906" y="23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576" y="104172"/>
              <a:ext cx="2191374" cy="110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5284313" y="5755724"/>
            <a:ext cx="6907687" cy="1006997"/>
            <a:chOff x="5284313" y="5755724"/>
            <a:chExt cx="6907687" cy="1006997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73" b="85028"/>
            <a:stretch/>
          </p:blipFill>
          <p:spPr bwMode="auto">
            <a:xfrm>
              <a:off x="5479756" y="6212307"/>
              <a:ext cx="6712244" cy="446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6"/>
            <p:cNvSpPr/>
            <p:nvPr/>
          </p:nvSpPr>
          <p:spPr>
            <a:xfrm flipH="1">
              <a:off x="5284313" y="5755724"/>
              <a:ext cx="3783981" cy="1006997"/>
            </a:xfrm>
            <a:custGeom>
              <a:avLst/>
              <a:gdLst>
                <a:gd name="connsiteX0" fmla="*/ 0 w 3783981"/>
                <a:gd name="connsiteY0" fmla="*/ 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0 w 3783981"/>
                <a:gd name="connsiteY4" fmla="*/ 0 h 810227"/>
                <a:gd name="connsiteX0" fmla="*/ 682906 w 3783981"/>
                <a:gd name="connsiteY0" fmla="*/ 2315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682906 w 3783981"/>
                <a:gd name="connsiteY4" fmla="*/ 23150 h 81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981" h="810227">
                  <a:moveTo>
                    <a:pt x="682906" y="23150"/>
                  </a:moveTo>
                  <a:lnTo>
                    <a:pt x="3783981" y="0"/>
                  </a:lnTo>
                  <a:lnTo>
                    <a:pt x="3783981" y="810227"/>
                  </a:lnTo>
                  <a:lnTo>
                    <a:pt x="0" y="810227"/>
                  </a:lnTo>
                  <a:lnTo>
                    <a:pt x="682906" y="23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" y="-17516"/>
            <a:ext cx="10515600" cy="1325563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НАЗНАЧЕНИЕ ЦМИТ</a:t>
            </a:r>
            <a:endParaRPr lang="ru-RU" sz="2300" b="1" dirty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1457898"/>
            <a:ext cx="10515600" cy="4754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PF Square Sans Pro Medium" panose="02000500000000020004" pitchFamily="2" charset="0"/>
              </a:rPr>
              <a:t>ЦМИТ – ОТКРЫТАЯ ЦИФРОВАЯ ЛАБОРАТОРИЯ, ВЫПОЛНЯЮЩАЯ СРАЗУ НЕСКОЛЬКО ФУНКЦИЙ:</a:t>
            </a:r>
          </a:p>
          <a:p>
            <a:pPr marL="0" indent="0">
              <a:lnSpc>
                <a:spcPct val="50000"/>
              </a:lnSpc>
              <a:buNone/>
            </a:pPr>
            <a:endParaRPr lang="ru-RU" sz="1800" b="1" dirty="0" smtClean="0">
              <a:latin typeface="PF Square Sans Pro Medium" panose="02000500000000020004" pitchFamily="2" charset="0"/>
            </a:endParaRPr>
          </a:p>
          <a:p>
            <a:pPr>
              <a:lnSpc>
                <a:spcPct val="60000"/>
              </a:lnSpc>
            </a:pPr>
            <a:r>
              <a:rPr lang="ru-RU" sz="1800" dirty="0" err="1">
                <a:latin typeface="PF Square Sans Pro Light" panose="02000506000000020004" pitchFamily="2" charset="0"/>
              </a:rPr>
              <a:t>ЦПлощадка</a:t>
            </a:r>
            <a:r>
              <a:rPr lang="ru-RU" sz="1800" dirty="0">
                <a:latin typeface="PF Square Sans Pro Light" panose="02000506000000020004" pitchFamily="2" charset="0"/>
              </a:rPr>
              <a:t> для обучения</a:t>
            </a:r>
          </a:p>
          <a:p>
            <a:pPr>
              <a:lnSpc>
                <a:spcPct val="60000"/>
              </a:lnSpc>
            </a:pPr>
            <a:r>
              <a:rPr lang="ru-RU" sz="1800" dirty="0">
                <a:latin typeface="PF Square Sans Pro Light" panose="02000506000000020004" pitchFamily="2" charset="0"/>
              </a:rPr>
              <a:t>Центр инновационного и бизнес консалтинга</a:t>
            </a:r>
          </a:p>
          <a:p>
            <a:pPr>
              <a:lnSpc>
                <a:spcPct val="60000"/>
              </a:lnSpc>
            </a:pPr>
            <a:r>
              <a:rPr lang="ru-RU" sz="1800" dirty="0">
                <a:latin typeface="PF Square Sans Pro Light" panose="02000506000000020004" pitchFamily="2" charset="0"/>
              </a:rPr>
              <a:t>Производственная мастерская</a:t>
            </a:r>
          </a:p>
          <a:p>
            <a:pPr>
              <a:lnSpc>
                <a:spcPct val="60000"/>
              </a:lnSpc>
            </a:pPr>
            <a:r>
              <a:rPr lang="ru-RU" sz="1800" dirty="0">
                <a:latin typeface="PF Square Sans Pro Light" panose="02000506000000020004" pitchFamily="2" charset="0"/>
              </a:rPr>
              <a:t>Элемент городской инфраструктуры, решающий задачи своего сообщества</a:t>
            </a:r>
          </a:p>
          <a:p>
            <a:pPr>
              <a:lnSpc>
                <a:spcPct val="60000"/>
              </a:lnSpc>
            </a:pPr>
            <a:r>
              <a:rPr lang="ru-RU" sz="1800" dirty="0" smtClean="0">
                <a:latin typeface="PF Square Sans Pro Light" panose="02000506000000020004" pitchFamily="2" charset="0"/>
              </a:rPr>
              <a:t>Центр Коллективного пользования высокотехнологичным ресурсом</a:t>
            </a:r>
          </a:p>
        </p:txBody>
      </p:sp>
      <p:pic>
        <p:nvPicPr>
          <p:cNvPr id="1026" name="Picture 2" descr="C:\Users\Ivan\Documents\EUROWORK\00 out\ПРИЗМА\06 ppt\тзге\shutterstock_5110490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0" b="44993"/>
          <a:stretch/>
        </p:blipFill>
        <p:spPr bwMode="auto">
          <a:xfrm flipH="1">
            <a:off x="528638" y="3688080"/>
            <a:ext cx="11141312" cy="22555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525358" y="5822821"/>
            <a:ext cx="2043084" cy="1105225"/>
            <a:chOff x="463897" y="5822821"/>
            <a:chExt cx="2043084" cy="110522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97" y="6138890"/>
              <a:ext cx="413631" cy="520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854575" y="5822821"/>
              <a:ext cx="1652406" cy="1105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>
                  <a:latin typeface="PF Square Sans Pro Light" panose="02000506000000020004" pitchFamily="2" charset="0"/>
                </a:rPr>
                <a:t>Городской округ</a:t>
              </a:r>
            </a:p>
            <a:p>
              <a:r>
                <a:rPr lang="ru-RU" sz="1600" dirty="0" smtClean="0">
                  <a:latin typeface="PF Square Sans Pro Light" panose="02000506000000020004" pitchFamily="2" charset="0"/>
                </a:rPr>
                <a:t>Котельники</a:t>
              </a:r>
              <a:endParaRPr lang="ru-RU" sz="1600" dirty="0">
                <a:latin typeface="PF Square Sans Pro Light" panose="02000506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0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2597" y="104171"/>
            <a:ext cx="12187201" cy="1102276"/>
            <a:chOff x="92597" y="104171"/>
            <a:chExt cx="12187201" cy="1102276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1" t="9664" r="-14531" b="85637"/>
            <a:stretch/>
          </p:blipFill>
          <p:spPr bwMode="auto">
            <a:xfrm>
              <a:off x="92597" y="196769"/>
              <a:ext cx="12187201" cy="81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6"/>
            <p:cNvSpPr/>
            <p:nvPr/>
          </p:nvSpPr>
          <p:spPr>
            <a:xfrm>
              <a:off x="8403220" y="104171"/>
              <a:ext cx="3783981" cy="1006997"/>
            </a:xfrm>
            <a:custGeom>
              <a:avLst/>
              <a:gdLst>
                <a:gd name="connsiteX0" fmla="*/ 0 w 3783981"/>
                <a:gd name="connsiteY0" fmla="*/ 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0 w 3783981"/>
                <a:gd name="connsiteY4" fmla="*/ 0 h 810227"/>
                <a:gd name="connsiteX0" fmla="*/ 682906 w 3783981"/>
                <a:gd name="connsiteY0" fmla="*/ 2315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682906 w 3783981"/>
                <a:gd name="connsiteY4" fmla="*/ 23150 h 81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981" h="810227">
                  <a:moveTo>
                    <a:pt x="682906" y="23150"/>
                  </a:moveTo>
                  <a:lnTo>
                    <a:pt x="3783981" y="0"/>
                  </a:lnTo>
                  <a:lnTo>
                    <a:pt x="3783981" y="810227"/>
                  </a:lnTo>
                  <a:lnTo>
                    <a:pt x="0" y="810227"/>
                  </a:lnTo>
                  <a:lnTo>
                    <a:pt x="682906" y="23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576" y="104172"/>
              <a:ext cx="2191374" cy="110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5284313" y="5755724"/>
            <a:ext cx="6907687" cy="1006997"/>
            <a:chOff x="5284313" y="5755724"/>
            <a:chExt cx="6907687" cy="1006997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73" b="85028"/>
            <a:stretch/>
          </p:blipFill>
          <p:spPr bwMode="auto">
            <a:xfrm>
              <a:off x="5479756" y="6212307"/>
              <a:ext cx="6712244" cy="446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6"/>
            <p:cNvSpPr/>
            <p:nvPr/>
          </p:nvSpPr>
          <p:spPr>
            <a:xfrm flipH="1">
              <a:off x="5284313" y="5755724"/>
              <a:ext cx="3783981" cy="1006997"/>
            </a:xfrm>
            <a:custGeom>
              <a:avLst/>
              <a:gdLst>
                <a:gd name="connsiteX0" fmla="*/ 0 w 3783981"/>
                <a:gd name="connsiteY0" fmla="*/ 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0 w 3783981"/>
                <a:gd name="connsiteY4" fmla="*/ 0 h 810227"/>
                <a:gd name="connsiteX0" fmla="*/ 682906 w 3783981"/>
                <a:gd name="connsiteY0" fmla="*/ 2315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682906 w 3783981"/>
                <a:gd name="connsiteY4" fmla="*/ 23150 h 81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981" h="810227">
                  <a:moveTo>
                    <a:pt x="682906" y="23150"/>
                  </a:moveTo>
                  <a:lnTo>
                    <a:pt x="3783981" y="0"/>
                  </a:lnTo>
                  <a:lnTo>
                    <a:pt x="3783981" y="810227"/>
                  </a:lnTo>
                  <a:lnTo>
                    <a:pt x="0" y="810227"/>
                  </a:lnTo>
                  <a:lnTo>
                    <a:pt x="682906" y="23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380" y="-1333"/>
            <a:ext cx="10515600" cy="1325563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ЧТО ТАКОЕ РОБОТОТЕХНИКА:</a:t>
            </a:r>
            <a:endParaRPr lang="ru-RU" sz="2300" b="1" dirty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718" y="1471483"/>
            <a:ext cx="10515600" cy="4351338"/>
          </a:xfrm>
        </p:spPr>
        <p:txBody>
          <a:bodyPr>
            <a:normAutofit/>
          </a:bodyPr>
          <a:lstStyle/>
          <a:p>
            <a:r>
              <a:rPr lang="ru-RU" b="1" dirty="0"/>
              <a:t>Робототехника</a:t>
            </a:r>
            <a:r>
              <a:rPr lang="ru-RU" dirty="0"/>
              <a:t> </a:t>
            </a:r>
            <a:r>
              <a:rPr lang="ru-RU" dirty="0" smtClean="0"/>
              <a:t>—наука , которая занимается разработкой </a:t>
            </a:r>
            <a:r>
              <a:rPr lang="ru-RU" dirty="0"/>
              <a:t>автоматизированных технических систем. Робототехника опирается на такие дисциплины как электроника, механика, программирование.</a:t>
            </a:r>
          </a:p>
          <a:p>
            <a:r>
              <a:rPr lang="ru-RU" dirty="0"/>
              <a:t>Робототехника является одним из важнейших направлений научно- технического прогресса, в котором проблемы механики и новых технологий соприкасаются с проблемами искусственного интеллекта. На современном этапе в школе рассматриваются проблемы робототехники.</a:t>
            </a:r>
          </a:p>
          <a:p>
            <a:pPr marL="0" indent="0">
              <a:buNone/>
            </a:pPr>
            <a:endParaRPr lang="ru-RU" sz="1800" dirty="0">
              <a:latin typeface="PF Square Sans Pro Light" panose="02000506000000020004" pitchFamily="2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25358" y="5822821"/>
            <a:ext cx="2043084" cy="1105225"/>
            <a:chOff x="463897" y="5822821"/>
            <a:chExt cx="2043084" cy="1105225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97" y="6138890"/>
              <a:ext cx="413631" cy="520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Заголовок 1"/>
            <p:cNvSpPr txBox="1">
              <a:spLocks/>
            </p:cNvSpPr>
            <p:nvPr/>
          </p:nvSpPr>
          <p:spPr>
            <a:xfrm>
              <a:off x="854575" y="5822821"/>
              <a:ext cx="1652406" cy="1105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>
                  <a:latin typeface="PF Square Sans Pro Light" panose="02000506000000020004" pitchFamily="2" charset="0"/>
                </a:rPr>
                <a:t>Городской округ</a:t>
              </a:r>
            </a:p>
            <a:p>
              <a:r>
                <a:rPr lang="ru-RU" sz="1600" dirty="0" smtClean="0">
                  <a:latin typeface="PF Square Sans Pro Light" panose="02000506000000020004" pitchFamily="2" charset="0"/>
                </a:rPr>
                <a:t>Котельники</a:t>
              </a:r>
              <a:endParaRPr lang="ru-RU" sz="1600" dirty="0">
                <a:latin typeface="PF Square Sans Pro Light" panose="02000506000000020004" pitchFamily="2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1" y="4826810"/>
            <a:ext cx="3721536" cy="220501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576" y="1364989"/>
            <a:ext cx="3284667" cy="205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181" y="1553831"/>
            <a:ext cx="3616993" cy="2038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>
              <a:latin typeface="PF Square Sans Pro Light" panose="02000506000000020004" pitchFamily="2" charset="0"/>
            </a:endParaRPr>
          </a:p>
          <a:p>
            <a:pPr marL="0" indent="0">
              <a:buNone/>
            </a:pPr>
            <a:endParaRPr lang="ru-RU" sz="1800" dirty="0" smtClean="0">
              <a:latin typeface="PF Square Sans Pro Light" panose="02000506000000020004" pitchFamily="2" charset="0"/>
            </a:endParaRPr>
          </a:p>
          <a:p>
            <a:pPr marL="0" indent="0">
              <a:buNone/>
            </a:pPr>
            <a:endParaRPr lang="ru-RU" sz="1800" dirty="0">
              <a:latin typeface="PF Square Sans Pro Light" panose="02000506000000020004" pitchFamily="2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2597" y="104171"/>
            <a:ext cx="12187201" cy="1102276"/>
            <a:chOff x="92597" y="104171"/>
            <a:chExt cx="12187201" cy="1102276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1" t="9664" r="-14531" b="85637"/>
            <a:stretch/>
          </p:blipFill>
          <p:spPr bwMode="auto">
            <a:xfrm>
              <a:off x="92597" y="196769"/>
              <a:ext cx="12187201" cy="81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6"/>
            <p:cNvSpPr/>
            <p:nvPr/>
          </p:nvSpPr>
          <p:spPr>
            <a:xfrm>
              <a:off x="8403220" y="104171"/>
              <a:ext cx="3783981" cy="1006997"/>
            </a:xfrm>
            <a:custGeom>
              <a:avLst/>
              <a:gdLst>
                <a:gd name="connsiteX0" fmla="*/ 0 w 3783981"/>
                <a:gd name="connsiteY0" fmla="*/ 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0 w 3783981"/>
                <a:gd name="connsiteY4" fmla="*/ 0 h 810227"/>
                <a:gd name="connsiteX0" fmla="*/ 682906 w 3783981"/>
                <a:gd name="connsiteY0" fmla="*/ 2315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682906 w 3783981"/>
                <a:gd name="connsiteY4" fmla="*/ 23150 h 81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981" h="810227">
                  <a:moveTo>
                    <a:pt x="682906" y="23150"/>
                  </a:moveTo>
                  <a:lnTo>
                    <a:pt x="3783981" y="0"/>
                  </a:lnTo>
                  <a:lnTo>
                    <a:pt x="3783981" y="810227"/>
                  </a:lnTo>
                  <a:lnTo>
                    <a:pt x="0" y="810227"/>
                  </a:lnTo>
                  <a:lnTo>
                    <a:pt x="682906" y="23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576" y="104172"/>
              <a:ext cx="2191374" cy="110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6291180" y="5755724"/>
            <a:ext cx="5900819" cy="1006997"/>
            <a:chOff x="6291180" y="5755724"/>
            <a:chExt cx="5900819" cy="1006997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59" t="10273" b="85028"/>
            <a:stretch/>
          </p:blipFill>
          <p:spPr bwMode="auto">
            <a:xfrm>
              <a:off x="7530956" y="6212307"/>
              <a:ext cx="4661043" cy="446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6"/>
            <p:cNvSpPr/>
            <p:nvPr/>
          </p:nvSpPr>
          <p:spPr>
            <a:xfrm flipH="1">
              <a:off x="6291180" y="5755724"/>
              <a:ext cx="3783981" cy="1006997"/>
            </a:xfrm>
            <a:custGeom>
              <a:avLst/>
              <a:gdLst>
                <a:gd name="connsiteX0" fmla="*/ 0 w 3783981"/>
                <a:gd name="connsiteY0" fmla="*/ 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0 w 3783981"/>
                <a:gd name="connsiteY4" fmla="*/ 0 h 810227"/>
                <a:gd name="connsiteX0" fmla="*/ 682906 w 3783981"/>
                <a:gd name="connsiteY0" fmla="*/ 2315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682906 w 3783981"/>
                <a:gd name="connsiteY4" fmla="*/ 23150 h 81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981" h="810227">
                  <a:moveTo>
                    <a:pt x="682906" y="23150"/>
                  </a:moveTo>
                  <a:lnTo>
                    <a:pt x="3783981" y="0"/>
                  </a:lnTo>
                  <a:lnTo>
                    <a:pt x="3783981" y="810227"/>
                  </a:lnTo>
                  <a:lnTo>
                    <a:pt x="0" y="810227"/>
                  </a:lnTo>
                  <a:lnTo>
                    <a:pt x="682906" y="23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987" y="-37750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PF Square Sans Pro Light" panose="02000506000000020004" pitchFamily="2" charset="0"/>
              </a:rPr>
              <a:t>ЧТО РАЗВИВАЕТ РОБОТОТЕХНИКА:</a:t>
            </a:r>
            <a:endParaRPr lang="ru-RU" sz="2300" b="1" dirty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25358" y="5822821"/>
            <a:ext cx="2043084" cy="1105225"/>
            <a:chOff x="463897" y="5822821"/>
            <a:chExt cx="2043084" cy="110522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97" y="6138890"/>
              <a:ext cx="413631" cy="520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854575" y="5822821"/>
              <a:ext cx="1652406" cy="1105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>
                  <a:latin typeface="PF Square Sans Pro Light" panose="02000506000000020004" pitchFamily="2" charset="0"/>
                </a:rPr>
                <a:t>Городской округ</a:t>
              </a:r>
            </a:p>
            <a:p>
              <a:r>
                <a:rPr lang="ru-RU" sz="1600" dirty="0" smtClean="0">
                  <a:latin typeface="PF Square Sans Pro Light" panose="02000506000000020004" pitchFamily="2" charset="0"/>
                </a:rPr>
                <a:t>Котельники</a:t>
              </a:r>
              <a:endParaRPr lang="ru-RU" sz="1600" dirty="0">
                <a:latin typeface="PF Square Sans Pro Light" panose="02000506000000020004" pitchFamily="2" charset="0"/>
              </a:endParaRPr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05336" y="5952468"/>
            <a:ext cx="466475" cy="7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 descr="C:\Users\Элина\Desktop\Детский клуб\Документы\Презентация\QCgErKYjgC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867" y="6089555"/>
            <a:ext cx="618804" cy="61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van\Documents\EUROWORK\00 out\ПРИЗМА\06 ppt\тзге\АВ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82" y="5914372"/>
            <a:ext cx="1723231" cy="96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van\Documents\EUROWORK\00 out\ПРИЗМА\06 ppt\тзге\АО Корпорация Альянс.jf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10" y="5863917"/>
            <a:ext cx="835728" cy="83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van\Documents\EUROWORK\00 out\ПРИЗМА\06 ppt\тзге\Дубна Котельники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71" y="5977282"/>
            <a:ext cx="594714" cy="60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van\Documents\EUROWORK\00 out\ПРИЗМА\06 ppt\тзге\ПСК Водяной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74" y="6021742"/>
            <a:ext cx="620411" cy="62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van\Documents\EUROWORK\00 out\ПРИЗМА\06 ppt\тзге\Ронави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r="12060"/>
          <a:stretch/>
        </p:blipFill>
        <p:spPr bwMode="auto">
          <a:xfrm>
            <a:off x="8034391" y="6095177"/>
            <a:ext cx="801384" cy="6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63452" y="1526037"/>
            <a:ext cx="304548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u="sng" dirty="0">
                <a:latin typeface="PF Square Sans Pro Light" panose="02000506000000020004" pitchFamily="2" charset="0"/>
              </a:rPr>
              <a:t>2.Развитие </a:t>
            </a:r>
            <a:r>
              <a:rPr lang="ru-RU" u="sng" dirty="0" smtClean="0">
                <a:latin typeface="PF Square Sans Pro Light" panose="02000506000000020004" pitchFamily="2" charset="0"/>
              </a:rPr>
              <a:t>мышления:</a:t>
            </a:r>
            <a:endParaRPr lang="en-US" u="sng" dirty="0">
              <a:latin typeface="PF Square Sans Pro Light" panose="02000506000000020004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PF Square Sans Pro Light" panose="02000506000000020004" pitchFamily="2" charset="0"/>
              </a:rPr>
              <a:t>Логическое </a:t>
            </a:r>
            <a:r>
              <a:rPr lang="ru-RU" dirty="0" smtClean="0">
                <a:latin typeface="PF Square Sans Pro Light" panose="02000506000000020004" pitchFamily="2" charset="0"/>
              </a:rPr>
              <a:t>мышление;</a:t>
            </a:r>
            <a:endParaRPr lang="en-US" dirty="0">
              <a:latin typeface="PF Square Sans Pro Light" panose="02000506000000020004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PF Square Sans Pro Light" panose="02000506000000020004" pitchFamily="2" charset="0"/>
              </a:rPr>
              <a:t>Пространственное </a:t>
            </a:r>
            <a:r>
              <a:rPr lang="ru-RU" dirty="0" smtClean="0">
                <a:latin typeface="PF Square Sans Pro Light" panose="02000506000000020004" pitchFamily="2" charset="0"/>
              </a:rPr>
              <a:t>мышление</a:t>
            </a:r>
            <a:r>
              <a:rPr lang="ru-RU" dirty="0">
                <a:latin typeface="PF Square Sans Pro Light" panose="02000506000000020004" pitchFamily="2" charset="0"/>
              </a:rPr>
              <a:t>, в особенности </a:t>
            </a:r>
            <a:r>
              <a:rPr lang="ru-RU" dirty="0" smtClean="0">
                <a:latin typeface="PF Square Sans Pro Light" panose="02000506000000020004" pitchFamily="2" charset="0"/>
              </a:rPr>
              <a:t>трёхмерное.</a:t>
            </a:r>
            <a:endParaRPr lang="en-US" dirty="0">
              <a:latin typeface="PF Square Sans Pro Light" panose="02000506000000020004" pitchFamily="2" charset="0"/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403219" y="1522332"/>
            <a:ext cx="36950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PF Square Sans Pro Light" panose="02000506000000020004" pitchFamily="2" charset="0"/>
              </a:rPr>
              <a:t>3</a:t>
            </a:r>
            <a:r>
              <a:rPr lang="ru-RU" u="sng" dirty="0">
                <a:latin typeface="PF Square Sans Pro Light" panose="02000506000000020004" pitchFamily="2" charset="0"/>
              </a:rPr>
              <a:t>. Личностные качества:</a:t>
            </a:r>
            <a:endParaRPr lang="en-US" u="sng" dirty="0">
              <a:latin typeface="PF Square Sans Pro Light" panose="02000506000000020004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PF Square Sans Pro Light" panose="02000506000000020004" pitchFamily="2" charset="0"/>
              </a:rPr>
              <a:t>Умение работать в </a:t>
            </a:r>
            <a:r>
              <a:rPr lang="ru-RU" dirty="0" smtClean="0">
                <a:latin typeface="PF Square Sans Pro Light" panose="02000506000000020004" pitchFamily="2" charset="0"/>
              </a:rPr>
              <a:t>команде;</a:t>
            </a:r>
            <a:endParaRPr lang="en-US" dirty="0">
              <a:latin typeface="PF Square Sans Pro Light" panose="02000506000000020004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PF Square Sans Pro Light" panose="02000506000000020004" pitchFamily="2" charset="0"/>
              </a:rPr>
              <a:t>Уверенность </a:t>
            </a:r>
            <a:r>
              <a:rPr lang="ru-RU" dirty="0">
                <a:latin typeface="PF Square Sans Pro Light" panose="02000506000000020004" pitchFamily="2" charset="0"/>
              </a:rPr>
              <a:t>в своих </a:t>
            </a:r>
            <a:r>
              <a:rPr lang="ru-RU" dirty="0" smtClean="0">
                <a:latin typeface="PF Square Sans Pro Light" panose="02000506000000020004" pitchFamily="2" charset="0"/>
              </a:rPr>
              <a:t>силах; </a:t>
            </a:r>
            <a:endParaRPr lang="en-US" dirty="0">
              <a:latin typeface="PF Square Sans Pro Light" panose="02000506000000020004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PF Square Sans Pro Light" panose="02000506000000020004" pitchFamily="2" charset="0"/>
              </a:rPr>
              <a:t>Творческая </a:t>
            </a:r>
            <a:r>
              <a:rPr lang="ru-RU" dirty="0" smtClean="0">
                <a:latin typeface="PF Square Sans Pro Light" panose="02000506000000020004" pitchFamily="2" charset="0"/>
              </a:rPr>
              <a:t>инициативность.</a:t>
            </a:r>
            <a:endParaRPr lang="ru-RU" dirty="0">
              <a:latin typeface="PF Square Sans Pro Light" panose="02000506000000020004" pitchFamily="2" charset="0"/>
            </a:endParaRP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62987" y="1553831"/>
            <a:ext cx="38042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u="sng" dirty="0">
                <a:latin typeface="PF Square Sans Pro Light" panose="02000506000000020004" pitchFamily="2" charset="0"/>
              </a:rPr>
              <a:t>1.Практические знания и навыки:</a:t>
            </a:r>
            <a:endParaRPr lang="en-US" u="sng" dirty="0">
              <a:latin typeface="PF Square Sans Pro Light" panose="02000506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PF Square Sans Pro Light" panose="02000506000000020004" pitchFamily="2" charset="0"/>
              </a:rPr>
              <a:t>Развитие моторики;</a:t>
            </a:r>
            <a:endParaRPr lang="en-US" dirty="0">
              <a:latin typeface="PF Square Sans Pro Light" panose="02000506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PF Square Sans Pro Light" panose="02000506000000020004" pitchFamily="2" charset="0"/>
              </a:rPr>
              <a:t>Развитие речи;</a:t>
            </a:r>
            <a:endParaRPr lang="en-US" dirty="0">
              <a:latin typeface="PF Square Sans Pro Light" panose="02000506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PF Square Sans Pro Light" panose="02000506000000020004" pitchFamily="2" charset="0"/>
              </a:rPr>
              <a:t>Подготовка руки к письму;</a:t>
            </a:r>
            <a:endParaRPr lang="en-US" dirty="0">
              <a:latin typeface="PF Square Sans Pro Light" panose="02000506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PF Square Sans Pro Light" panose="02000506000000020004" pitchFamily="2" charset="0"/>
              </a:rPr>
              <a:t>Автоматизация и программирование механизмов.</a:t>
            </a:r>
            <a:endParaRPr lang="en-US" dirty="0">
              <a:latin typeface="PF Square Sans Pro Light" panose="02000506000000020004" pitchFamily="2" charset="0"/>
            </a:endParaRPr>
          </a:p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78" y="4172857"/>
            <a:ext cx="2986204" cy="16928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21" y="4172857"/>
            <a:ext cx="2585658" cy="17251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914" y="4178962"/>
            <a:ext cx="3043149" cy="17117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7795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92597" y="104171"/>
            <a:ext cx="12187201" cy="1102276"/>
            <a:chOff x="92597" y="104171"/>
            <a:chExt cx="12187201" cy="1102276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1" t="9664" r="-14531" b="85637"/>
            <a:stretch/>
          </p:blipFill>
          <p:spPr bwMode="auto">
            <a:xfrm>
              <a:off x="92597" y="196769"/>
              <a:ext cx="12187201" cy="81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6"/>
            <p:cNvSpPr/>
            <p:nvPr/>
          </p:nvSpPr>
          <p:spPr>
            <a:xfrm>
              <a:off x="8403220" y="104171"/>
              <a:ext cx="3783981" cy="1006997"/>
            </a:xfrm>
            <a:custGeom>
              <a:avLst/>
              <a:gdLst>
                <a:gd name="connsiteX0" fmla="*/ 0 w 3783981"/>
                <a:gd name="connsiteY0" fmla="*/ 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0 w 3783981"/>
                <a:gd name="connsiteY4" fmla="*/ 0 h 810227"/>
                <a:gd name="connsiteX0" fmla="*/ 682906 w 3783981"/>
                <a:gd name="connsiteY0" fmla="*/ 2315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682906 w 3783981"/>
                <a:gd name="connsiteY4" fmla="*/ 23150 h 81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981" h="810227">
                  <a:moveTo>
                    <a:pt x="682906" y="23150"/>
                  </a:moveTo>
                  <a:lnTo>
                    <a:pt x="3783981" y="0"/>
                  </a:lnTo>
                  <a:lnTo>
                    <a:pt x="3783981" y="810227"/>
                  </a:lnTo>
                  <a:lnTo>
                    <a:pt x="0" y="810227"/>
                  </a:lnTo>
                  <a:lnTo>
                    <a:pt x="682906" y="23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576" y="104172"/>
              <a:ext cx="2191374" cy="110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5284313" y="5755724"/>
            <a:ext cx="6907687" cy="1006997"/>
            <a:chOff x="5284313" y="5755724"/>
            <a:chExt cx="6907687" cy="1006997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73" b="85028"/>
            <a:stretch/>
          </p:blipFill>
          <p:spPr bwMode="auto">
            <a:xfrm>
              <a:off x="5479756" y="6212307"/>
              <a:ext cx="6712244" cy="446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6"/>
            <p:cNvSpPr/>
            <p:nvPr/>
          </p:nvSpPr>
          <p:spPr>
            <a:xfrm flipH="1">
              <a:off x="5284313" y="5755724"/>
              <a:ext cx="3783981" cy="1006997"/>
            </a:xfrm>
            <a:custGeom>
              <a:avLst/>
              <a:gdLst>
                <a:gd name="connsiteX0" fmla="*/ 0 w 3783981"/>
                <a:gd name="connsiteY0" fmla="*/ 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0 w 3783981"/>
                <a:gd name="connsiteY4" fmla="*/ 0 h 810227"/>
                <a:gd name="connsiteX0" fmla="*/ 682906 w 3783981"/>
                <a:gd name="connsiteY0" fmla="*/ 2315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682906 w 3783981"/>
                <a:gd name="connsiteY4" fmla="*/ 23150 h 81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981" h="810227">
                  <a:moveTo>
                    <a:pt x="682906" y="23150"/>
                  </a:moveTo>
                  <a:lnTo>
                    <a:pt x="3783981" y="0"/>
                  </a:lnTo>
                  <a:lnTo>
                    <a:pt x="3783981" y="810227"/>
                  </a:lnTo>
                  <a:lnTo>
                    <a:pt x="0" y="810227"/>
                  </a:lnTo>
                  <a:lnTo>
                    <a:pt x="682906" y="23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5358" y="5822821"/>
            <a:ext cx="2043084" cy="1105225"/>
            <a:chOff x="463897" y="5822821"/>
            <a:chExt cx="2043084" cy="1105225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97" y="6138890"/>
              <a:ext cx="413631" cy="520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Заголовок 1"/>
            <p:cNvSpPr txBox="1">
              <a:spLocks/>
            </p:cNvSpPr>
            <p:nvPr/>
          </p:nvSpPr>
          <p:spPr>
            <a:xfrm>
              <a:off x="854575" y="5822821"/>
              <a:ext cx="1652406" cy="1105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>
                  <a:latin typeface="PF Square Sans Pro Light" panose="02000506000000020004" pitchFamily="2" charset="0"/>
                </a:rPr>
                <a:t>Городской округ</a:t>
              </a:r>
            </a:p>
            <a:p>
              <a:r>
                <a:rPr lang="ru-RU" sz="1600" dirty="0" smtClean="0">
                  <a:latin typeface="PF Square Sans Pro Light" panose="02000506000000020004" pitchFamily="2" charset="0"/>
                </a:rPr>
                <a:t>Котельники</a:t>
              </a:r>
              <a:endParaRPr lang="ru-RU" sz="1600" dirty="0">
                <a:latin typeface="PF Square Sans Pro Light" panose="02000506000000020004" pitchFamily="2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964" y="-7473"/>
            <a:ext cx="10515600" cy="1325563"/>
          </a:xfrm>
        </p:spPr>
        <p:txBody>
          <a:bodyPr>
            <a:normAutofit/>
          </a:bodyPr>
          <a:lstStyle/>
          <a:p>
            <a:r>
              <a:rPr lang="ru-RU" sz="2300" b="1" dirty="0">
                <a:solidFill>
                  <a:schemeClr val="bg1"/>
                </a:solidFill>
                <a:latin typeface="PF Square Sans Pro" panose="02000506040000020004" pitchFamily="2" charset="0"/>
              </a:rPr>
              <a:t>Особенности ведения робототехники у детей 5-7 </a:t>
            </a:r>
            <a:r>
              <a:rPr lang="ru-RU" sz="23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лет:</a:t>
            </a:r>
            <a:endParaRPr lang="ru-RU" sz="2300" b="1" dirty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3757" y="5250026"/>
            <a:ext cx="11375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PF Square Sans Pro Light" panose="02000506000000020004" pitchFamily="2" charset="0"/>
            </a:endParaRPr>
          </a:p>
          <a:p>
            <a:endParaRPr lang="ru-RU" dirty="0">
              <a:latin typeface="PF Square Sans Pro Light" panose="02000506000000020004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757" y="1258640"/>
            <a:ext cx="564535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Индивидуализм </a:t>
            </a:r>
            <a:r>
              <a:rPr lang="ru-RU" dirty="0"/>
              <a:t>- навыки командной работы только </a:t>
            </a:r>
            <a:r>
              <a:rPr lang="ru-RU" dirty="0" smtClean="0"/>
              <a:t>развиваются;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Привязанность </a:t>
            </a:r>
            <a:r>
              <a:rPr lang="ru-RU" dirty="0"/>
              <a:t>к результатам собственного </a:t>
            </a:r>
            <a:r>
              <a:rPr lang="ru-RU" dirty="0" smtClean="0"/>
              <a:t>труда;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Неумение </a:t>
            </a:r>
            <a:r>
              <a:rPr lang="ru-RU" dirty="0"/>
              <a:t>принять ситуации </a:t>
            </a:r>
            <a:r>
              <a:rPr lang="ru-RU" dirty="0" smtClean="0"/>
              <a:t>неуспеха;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Неумение </a:t>
            </a:r>
            <a:r>
              <a:rPr lang="ru-RU" dirty="0"/>
              <a:t>работать </a:t>
            </a:r>
            <a:r>
              <a:rPr lang="ru-RU" dirty="0" smtClean="0"/>
              <a:t>мышкой;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9474" y="1315410"/>
            <a:ext cx="557550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Трёхмерное мышление только начинает развиваться;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Спонтанное поведение;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Сложности с творческими сборками по заданным параметрам.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99" y="3706270"/>
            <a:ext cx="3282567" cy="2190088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/>
            <a:bevelB/>
            <a:contourClr>
              <a:srgbClr val="7030A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81" y="3706270"/>
            <a:ext cx="3253499" cy="2190087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contourW="12700">
            <a:bevelT/>
            <a:bevelB/>
            <a:contourClr>
              <a:srgbClr val="7030A0"/>
            </a:contourClr>
          </a:sp3d>
        </p:spPr>
      </p:pic>
    </p:spTree>
    <p:extLst>
      <p:ext uri="{BB962C8B-B14F-4D97-AF65-F5344CB8AC3E}">
        <p14:creationId xmlns:p14="http://schemas.microsoft.com/office/powerpoint/2010/main" val="31130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2597" y="104171"/>
            <a:ext cx="12187201" cy="1102276"/>
            <a:chOff x="92597" y="104171"/>
            <a:chExt cx="12187201" cy="1102276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1" t="9664" r="-14531" b="85637"/>
            <a:stretch/>
          </p:blipFill>
          <p:spPr bwMode="auto">
            <a:xfrm>
              <a:off x="92597" y="196769"/>
              <a:ext cx="12187201" cy="81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6"/>
            <p:cNvSpPr/>
            <p:nvPr/>
          </p:nvSpPr>
          <p:spPr>
            <a:xfrm>
              <a:off x="8403220" y="104171"/>
              <a:ext cx="3783981" cy="1006997"/>
            </a:xfrm>
            <a:custGeom>
              <a:avLst/>
              <a:gdLst>
                <a:gd name="connsiteX0" fmla="*/ 0 w 3783981"/>
                <a:gd name="connsiteY0" fmla="*/ 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0 w 3783981"/>
                <a:gd name="connsiteY4" fmla="*/ 0 h 810227"/>
                <a:gd name="connsiteX0" fmla="*/ 682906 w 3783981"/>
                <a:gd name="connsiteY0" fmla="*/ 2315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682906 w 3783981"/>
                <a:gd name="connsiteY4" fmla="*/ 23150 h 81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981" h="810227">
                  <a:moveTo>
                    <a:pt x="682906" y="23150"/>
                  </a:moveTo>
                  <a:lnTo>
                    <a:pt x="3783981" y="0"/>
                  </a:lnTo>
                  <a:lnTo>
                    <a:pt x="3783981" y="810227"/>
                  </a:lnTo>
                  <a:lnTo>
                    <a:pt x="0" y="810227"/>
                  </a:lnTo>
                  <a:lnTo>
                    <a:pt x="682906" y="23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576" y="104172"/>
              <a:ext cx="2191374" cy="110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525358" y="5822821"/>
            <a:ext cx="2043084" cy="1105225"/>
            <a:chOff x="463897" y="5822821"/>
            <a:chExt cx="2043084" cy="110522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97" y="6138890"/>
              <a:ext cx="413631" cy="520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854575" y="5822821"/>
              <a:ext cx="1652406" cy="1105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>
                  <a:latin typeface="PF Square Sans Pro Light" panose="02000506000000020004" pitchFamily="2" charset="0"/>
                </a:rPr>
                <a:t>Городской округ</a:t>
              </a:r>
            </a:p>
            <a:p>
              <a:r>
                <a:rPr lang="ru-RU" sz="1600" dirty="0" smtClean="0">
                  <a:latin typeface="PF Square Sans Pro Light" panose="02000506000000020004" pitchFamily="2" charset="0"/>
                </a:rPr>
                <a:t>Котельники</a:t>
              </a:r>
              <a:endParaRPr lang="ru-RU" sz="1600" dirty="0">
                <a:latin typeface="PF Square Sans Pro Light" panose="02000506000000020004" pitchFamily="2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284313" y="5755724"/>
            <a:ext cx="6907687" cy="1006997"/>
            <a:chOff x="5284313" y="5755724"/>
            <a:chExt cx="6907687" cy="1006997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73" b="85028"/>
            <a:stretch/>
          </p:blipFill>
          <p:spPr bwMode="auto">
            <a:xfrm>
              <a:off x="5479756" y="6212307"/>
              <a:ext cx="6712244" cy="446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6"/>
            <p:cNvSpPr/>
            <p:nvPr/>
          </p:nvSpPr>
          <p:spPr>
            <a:xfrm flipH="1">
              <a:off x="5284313" y="5755724"/>
              <a:ext cx="3783981" cy="1006997"/>
            </a:xfrm>
            <a:custGeom>
              <a:avLst/>
              <a:gdLst>
                <a:gd name="connsiteX0" fmla="*/ 0 w 3783981"/>
                <a:gd name="connsiteY0" fmla="*/ 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0 w 3783981"/>
                <a:gd name="connsiteY4" fmla="*/ 0 h 810227"/>
                <a:gd name="connsiteX0" fmla="*/ 682906 w 3783981"/>
                <a:gd name="connsiteY0" fmla="*/ 2315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682906 w 3783981"/>
                <a:gd name="connsiteY4" fmla="*/ 23150 h 81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981" h="810227">
                  <a:moveTo>
                    <a:pt x="682906" y="23150"/>
                  </a:moveTo>
                  <a:lnTo>
                    <a:pt x="3783981" y="0"/>
                  </a:lnTo>
                  <a:lnTo>
                    <a:pt x="3783981" y="810227"/>
                  </a:lnTo>
                  <a:lnTo>
                    <a:pt x="0" y="810227"/>
                  </a:lnTo>
                  <a:lnTo>
                    <a:pt x="682906" y="23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960" y="130548"/>
            <a:ext cx="10515600" cy="1325563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ОБУЧЕНИЕ:</a:t>
            </a:r>
            <a:br>
              <a:rPr lang="ru-RU" sz="23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</a:br>
            <a:endParaRPr lang="ru-RU" sz="2300" b="1" dirty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758" y="1404386"/>
            <a:ext cx="10961859" cy="4351338"/>
          </a:xfrm>
        </p:spPr>
        <p:txBody>
          <a:bodyPr>
            <a:normAutofit/>
          </a:bodyPr>
          <a:lstStyle/>
          <a:p>
            <a:r>
              <a:rPr lang="ru-RU" sz="1800" dirty="0"/>
              <a:t>К</a:t>
            </a:r>
            <a:r>
              <a:rPr lang="ru-RU" sz="1800" dirty="0" smtClean="0"/>
              <a:t>урсы </a:t>
            </a:r>
            <a:r>
              <a:rPr lang="ru-RU" sz="1800" dirty="0"/>
              <a:t>по 3д моделированию и </a:t>
            </a:r>
            <a:r>
              <a:rPr lang="ru-RU" sz="1800" dirty="0" smtClean="0"/>
              <a:t>печати, курсы по </a:t>
            </a:r>
            <a:r>
              <a:rPr lang="ru-RU" sz="1800" dirty="0"/>
              <a:t>программированию, робототехнике, электронике и </a:t>
            </a:r>
            <a:r>
              <a:rPr lang="ru-RU" sz="1800" dirty="0" smtClean="0"/>
              <a:t>многое другое;</a:t>
            </a:r>
          </a:p>
          <a:p>
            <a:r>
              <a:rPr lang="ru-RU" sz="1800" dirty="0" smtClean="0">
                <a:latin typeface="PF Square Sans Pro Light" panose="02000506000000020004" pitchFamily="2" charset="0"/>
              </a:rPr>
              <a:t>Теоретические и практические курсы для старших школьников (пример курса: Кружок создания вещей);</a:t>
            </a:r>
          </a:p>
          <a:p>
            <a:r>
              <a:rPr lang="ru-RU" sz="1800" dirty="0"/>
              <a:t>Интерактивные лекции и семинары по профориентации для </a:t>
            </a:r>
            <a:r>
              <a:rPr lang="ru-RU" sz="1800" dirty="0" smtClean="0"/>
              <a:t>детей;</a:t>
            </a:r>
          </a:p>
          <a:p>
            <a:r>
              <a:rPr lang="ru-RU" sz="1800" dirty="0" smtClean="0">
                <a:latin typeface="PF Square Sans Pro Light" panose="02000506000000020004" pitchFamily="2" charset="0"/>
              </a:rPr>
              <a:t>Практическая лаборатория для реализации совместных курсов в рамках сетевого взаимодействия с образовательными учреждениями;</a:t>
            </a:r>
          </a:p>
          <a:p>
            <a:r>
              <a:rPr lang="ru-RU" sz="1800" dirty="0" smtClean="0"/>
              <a:t>Мероприятия</a:t>
            </a:r>
            <a:r>
              <a:rPr lang="ru-RU" sz="1800" dirty="0"/>
              <a:t>, направленные на вовлечение в Инновационную деятельность - соревнования, выставки, </a:t>
            </a:r>
            <a:r>
              <a:rPr lang="ru-RU" sz="1800" dirty="0" smtClean="0"/>
              <a:t>мастер-классы.</a:t>
            </a:r>
            <a:endParaRPr lang="ru-RU" sz="1800" dirty="0"/>
          </a:p>
          <a:p>
            <a:pPr marL="0" indent="0">
              <a:buNone/>
            </a:pPr>
            <a:endParaRPr lang="ru-RU" sz="1800" dirty="0">
              <a:latin typeface="PF Square Sans Pro Light" panose="02000506000000020004" pitchFamily="2" charset="0"/>
            </a:endParaRPr>
          </a:p>
        </p:txBody>
      </p:sp>
      <p:pic>
        <p:nvPicPr>
          <p:cNvPr id="2050" name="Picture 2" descr="C:\Users\Ivan\Documents\EUROWORK\00 out\ПРИЗМА\06 ppt\тзге\shutterstock_30451327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9" r="75157" b="4282"/>
          <a:stretch/>
        </p:blipFill>
        <p:spPr bwMode="auto">
          <a:xfrm rot="16200000">
            <a:off x="5082289" y="-579571"/>
            <a:ext cx="2030730" cy="1114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8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2597" y="104171"/>
            <a:ext cx="12187201" cy="1102276"/>
            <a:chOff x="92597" y="104171"/>
            <a:chExt cx="12187201" cy="1102276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1" t="9664" r="-14531" b="85637"/>
            <a:stretch/>
          </p:blipFill>
          <p:spPr bwMode="auto">
            <a:xfrm>
              <a:off x="92597" y="196769"/>
              <a:ext cx="12187201" cy="81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6"/>
            <p:cNvSpPr/>
            <p:nvPr/>
          </p:nvSpPr>
          <p:spPr>
            <a:xfrm>
              <a:off x="8403220" y="104171"/>
              <a:ext cx="3783981" cy="1006997"/>
            </a:xfrm>
            <a:custGeom>
              <a:avLst/>
              <a:gdLst>
                <a:gd name="connsiteX0" fmla="*/ 0 w 3783981"/>
                <a:gd name="connsiteY0" fmla="*/ 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0 w 3783981"/>
                <a:gd name="connsiteY4" fmla="*/ 0 h 810227"/>
                <a:gd name="connsiteX0" fmla="*/ 682906 w 3783981"/>
                <a:gd name="connsiteY0" fmla="*/ 2315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682906 w 3783981"/>
                <a:gd name="connsiteY4" fmla="*/ 23150 h 81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981" h="810227">
                  <a:moveTo>
                    <a:pt x="682906" y="23150"/>
                  </a:moveTo>
                  <a:lnTo>
                    <a:pt x="3783981" y="0"/>
                  </a:lnTo>
                  <a:lnTo>
                    <a:pt x="3783981" y="810227"/>
                  </a:lnTo>
                  <a:lnTo>
                    <a:pt x="0" y="810227"/>
                  </a:lnTo>
                  <a:lnTo>
                    <a:pt x="682906" y="23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576" y="104172"/>
              <a:ext cx="2191374" cy="110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525358" y="5822821"/>
            <a:ext cx="2043084" cy="1105225"/>
            <a:chOff x="463897" y="5822821"/>
            <a:chExt cx="2043084" cy="110522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97" y="6138890"/>
              <a:ext cx="413631" cy="520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854575" y="5822821"/>
              <a:ext cx="1652406" cy="1105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>
                  <a:latin typeface="PF Square Sans Pro Light" panose="02000506000000020004" pitchFamily="2" charset="0"/>
                </a:rPr>
                <a:t>Городской округ</a:t>
              </a:r>
            </a:p>
            <a:p>
              <a:r>
                <a:rPr lang="ru-RU" sz="1600" dirty="0" smtClean="0">
                  <a:latin typeface="PF Square Sans Pro Light" panose="02000506000000020004" pitchFamily="2" charset="0"/>
                </a:rPr>
                <a:t>Котельники</a:t>
              </a:r>
              <a:endParaRPr lang="ru-RU" sz="1600" dirty="0">
                <a:latin typeface="PF Square Sans Pro Light" panose="02000506000000020004" pitchFamily="2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640" y="-7473"/>
            <a:ext cx="10515600" cy="1325563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latin typeface="PF Square Sans Pro" panose="02000506040000020004" pitchFamily="2" charset="0"/>
              </a:rPr>
              <a:t>ФАКТОРЫ УСПЕХА:</a:t>
            </a:r>
            <a:endParaRPr lang="ru-RU" sz="2300" b="1" dirty="0">
              <a:solidFill>
                <a:schemeClr val="bg1"/>
              </a:solidFill>
              <a:latin typeface="PF Square Sans Pro" panose="02000506040000020004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358" y="2010989"/>
            <a:ext cx="4688630" cy="30908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PF Square Sans Pro Light" panose="02000506000000020004" pitchFamily="2" charset="0"/>
              </a:rPr>
              <a:t>Готовность наставника;</a:t>
            </a:r>
          </a:p>
          <a:p>
            <a:r>
              <a:rPr lang="ru-RU" sz="2000" dirty="0" smtClean="0">
                <a:latin typeface="PF Square Sans Pro Light" panose="02000506000000020004" pitchFamily="2" charset="0"/>
              </a:rPr>
              <a:t>Использование </a:t>
            </a:r>
            <a:r>
              <a:rPr lang="ru-RU" sz="2000" dirty="0">
                <a:latin typeface="PF Square Sans Pro Light" panose="02000506000000020004" pitchFamily="2" charset="0"/>
              </a:rPr>
              <a:t>наборов и заданий по </a:t>
            </a:r>
            <a:r>
              <a:rPr lang="ru-RU" sz="2000" dirty="0" smtClean="0">
                <a:latin typeface="PF Square Sans Pro Light" panose="02000506000000020004" pitchFamily="2" charset="0"/>
              </a:rPr>
              <a:t>возрасту; </a:t>
            </a:r>
          </a:p>
          <a:p>
            <a:r>
              <a:rPr lang="ru-RU" sz="2000" dirty="0" smtClean="0">
                <a:latin typeface="PF Square Sans Pro Light" panose="02000506000000020004" pitchFamily="2" charset="0"/>
              </a:rPr>
              <a:t>Системность </a:t>
            </a:r>
            <a:r>
              <a:rPr lang="ru-RU" sz="2000" dirty="0">
                <a:latin typeface="PF Square Sans Pro Light" panose="02000506000000020004" pitchFamily="2" charset="0"/>
              </a:rPr>
              <a:t>и регулярность </a:t>
            </a:r>
            <a:r>
              <a:rPr lang="ru-RU" sz="2000" dirty="0" smtClean="0">
                <a:latin typeface="PF Square Sans Pro Light" panose="02000506000000020004" pitchFamily="2" charset="0"/>
              </a:rPr>
              <a:t>занятий;</a:t>
            </a:r>
          </a:p>
          <a:p>
            <a:r>
              <a:rPr lang="ru-RU" sz="2000" dirty="0" smtClean="0">
                <a:latin typeface="PF Square Sans Pro Light" panose="02000506000000020004" pitchFamily="2" charset="0"/>
              </a:rPr>
              <a:t>Повторяющаяся структура;</a:t>
            </a:r>
          </a:p>
          <a:p>
            <a:r>
              <a:rPr lang="ru-RU" sz="2000" dirty="0" smtClean="0">
                <a:latin typeface="PF Square Sans Pro Light" panose="02000506000000020004" pitchFamily="2" charset="0"/>
              </a:rPr>
              <a:t>Проговаривание правил;</a:t>
            </a:r>
          </a:p>
          <a:p>
            <a:r>
              <a:rPr lang="ru-RU" sz="2000" dirty="0" smtClean="0">
                <a:latin typeface="PF Square Sans Pro Light" panose="02000506000000020004" pitchFamily="2" charset="0"/>
              </a:rPr>
              <a:t> Доброжелательность.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5284313" y="5755724"/>
            <a:ext cx="6907687" cy="1006997"/>
            <a:chOff x="5284313" y="5755724"/>
            <a:chExt cx="6907687" cy="1006997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73" b="85028"/>
            <a:stretch/>
          </p:blipFill>
          <p:spPr bwMode="auto">
            <a:xfrm>
              <a:off x="5479756" y="6212307"/>
              <a:ext cx="6712244" cy="446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6"/>
            <p:cNvSpPr/>
            <p:nvPr/>
          </p:nvSpPr>
          <p:spPr>
            <a:xfrm flipH="1">
              <a:off x="5284313" y="5755724"/>
              <a:ext cx="3783981" cy="1006997"/>
            </a:xfrm>
            <a:custGeom>
              <a:avLst/>
              <a:gdLst>
                <a:gd name="connsiteX0" fmla="*/ 0 w 3783981"/>
                <a:gd name="connsiteY0" fmla="*/ 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0 w 3783981"/>
                <a:gd name="connsiteY4" fmla="*/ 0 h 810227"/>
                <a:gd name="connsiteX0" fmla="*/ 682906 w 3783981"/>
                <a:gd name="connsiteY0" fmla="*/ 2315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682906 w 3783981"/>
                <a:gd name="connsiteY4" fmla="*/ 23150 h 81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981" h="810227">
                  <a:moveTo>
                    <a:pt x="682906" y="23150"/>
                  </a:moveTo>
                  <a:lnTo>
                    <a:pt x="3783981" y="0"/>
                  </a:lnTo>
                  <a:lnTo>
                    <a:pt x="3783981" y="810227"/>
                  </a:lnTo>
                  <a:lnTo>
                    <a:pt x="0" y="810227"/>
                  </a:lnTo>
                  <a:lnTo>
                    <a:pt x="682906" y="23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330" y="2010989"/>
            <a:ext cx="4831095" cy="27174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3043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2597" y="104171"/>
            <a:ext cx="12187201" cy="1102276"/>
            <a:chOff x="92597" y="104171"/>
            <a:chExt cx="12187201" cy="1102276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1" t="9664" r="-14531" b="85637"/>
            <a:stretch/>
          </p:blipFill>
          <p:spPr bwMode="auto">
            <a:xfrm>
              <a:off x="92597" y="196769"/>
              <a:ext cx="12187201" cy="81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6"/>
            <p:cNvSpPr/>
            <p:nvPr/>
          </p:nvSpPr>
          <p:spPr>
            <a:xfrm>
              <a:off x="8403220" y="104171"/>
              <a:ext cx="3783981" cy="1006997"/>
            </a:xfrm>
            <a:custGeom>
              <a:avLst/>
              <a:gdLst>
                <a:gd name="connsiteX0" fmla="*/ 0 w 3783981"/>
                <a:gd name="connsiteY0" fmla="*/ 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0 w 3783981"/>
                <a:gd name="connsiteY4" fmla="*/ 0 h 810227"/>
                <a:gd name="connsiteX0" fmla="*/ 682906 w 3783981"/>
                <a:gd name="connsiteY0" fmla="*/ 2315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682906 w 3783981"/>
                <a:gd name="connsiteY4" fmla="*/ 23150 h 81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981" h="810227">
                  <a:moveTo>
                    <a:pt x="682906" y="23150"/>
                  </a:moveTo>
                  <a:lnTo>
                    <a:pt x="3783981" y="0"/>
                  </a:lnTo>
                  <a:lnTo>
                    <a:pt x="3783981" y="810227"/>
                  </a:lnTo>
                  <a:lnTo>
                    <a:pt x="0" y="810227"/>
                  </a:lnTo>
                  <a:lnTo>
                    <a:pt x="682906" y="23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8576" y="104172"/>
              <a:ext cx="2191374" cy="110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5284313" y="5755724"/>
            <a:ext cx="6907687" cy="1006997"/>
            <a:chOff x="5284313" y="5755724"/>
            <a:chExt cx="6907687" cy="1006997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73" b="85028"/>
            <a:stretch/>
          </p:blipFill>
          <p:spPr bwMode="auto">
            <a:xfrm>
              <a:off x="5479756" y="6212307"/>
              <a:ext cx="6712244" cy="446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6"/>
            <p:cNvSpPr/>
            <p:nvPr/>
          </p:nvSpPr>
          <p:spPr>
            <a:xfrm flipH="1">
              <a:off x="5284313" y="5755724"/>
              <a:ext cx="3783981" cy="1006997"/>
            </a:xfrm>
            <a:custGeom>
              <a:avLst/>
              <a:gdLst>
                <a:gd name="connsiteX0" fmla="*/ 0 w 3783981"/>
                <a:gd name="connsiteY0" fmla="*/ 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0 w 3783981"/>
                <a:gd name="connsiteY4" fmla="*/ 0 h 810227"/>
                <a:gd name="connsiteX0" fmla="*/ 682906 w 3783981"/>
                <a:gd name="connsiteY0" fmla="*/ 23150 h 810227"/>
                <a:gd name="connsiteX1" fmla="*/ 3783981 w 3783981"/>
                <a:gd name="connsiteY1" fmla="*/ 0 h 810227"/>
                <a:gd name="connsiteX2" fmla="*/ 3783981 w 3783981"/>
                <a:gd name="connsiteY2" fmla="*/ 810227 h 810227"/>
                <a:gd name="connsiteX3" fmla="*/ 0 w 3783981"/>
                <a:gd name="connsiteY3" fmla="*/ 810227 h 810227"/>
                <a:gd name="connsiteX4" fmla="*/ 682906 w 3783981"/>
                <a:gd name="connsiteY4" fmla="*/ 23150 h 81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981" h="810227">
                  <a:moveTo>
                    <a:pt x="682906" y="23150"/>
                  </a:moveTo>
                  <a:lnTo>
                    <a:pt x="3783981" y="0"/>
                  </a:lnTo>
                  <a:lnTo>
                    <a:pt x="3783981" y="810227"/>
                  </a:lnTo>
                  <a:lnTo>
                    <a:pt x="0" y="810227"/>
                  </a:lnTo>
                  <a:lnTo>
                    <a:pt x="682906" y="23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25358" y="5822821"/>
            <a:ext cx="2043084" cy="1105225"/>
            <a:chOff x="463897" y="5822821"/>
            <a:chExt cx="2043084" cy="110522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97" y="6138890"/>
              <a:ext cx="413631" cy="520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854575" y="5822821"/>
              <a:ext cx="1652406" cy="1105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>
                  <a:latin typeface="PF Square Sans Pro Light" panose="02000506000000020004" pitchFamily="2" charset="0"/>
                </a:rPr>
                <a:t>Городской округ</a:t>
              </a:r>
            </a:p>
            <a:p>
              <a:r>
                <a:rPr lang="ru-RU" sz="1600" dirty="0" smtClean="0">
                  <a:latin typeface="PF Square Sans Pro Light" panose="02000506000000020004" pitchFamily="2" charset="0"/>
                </a:rPr>
                <a:t>Котельники</a:t>
              </a:r>
              <a:endParaRPr lang="ru-RU" sz="1600" dirty="0">
                <a:latin typeface="PF Square Sans Pro Light" panose="02000506000000020004" pitchFamily="2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752" y="7459"/>
            <a:ext cx="10515600" cy="1325563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latin typeface="PF Square Sans Pro Medium" panose="02000500000000020004" pitchFamily="2" charset="0"/>
              </a:rPr>
              <a:t>ПРИЯТНОГО ПРОСМОТРА!</a:t>
            </a:r>
            <a:endParaRPr lang="ru-RU" sz="2300" b="1" dirty="0">
              <a:solidFill>
                <a:schemeClr val="bg1"/>
              </a:solidFill>
              <a:latin typeface="PF Square Sans Pro Medium" panose="02000500000000020004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593" y="2368731"/>
            <a:ext cx="1892470" cy="40282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>
              <a:latin typeface="PF Square Sans Pro Light" panose="02000506000000020004" pitchFamily="2" charset="0"/>
            </a:endParaRPr>
          </a:p>
          <a:p>
            <a:pPr marL="0" indent="0">
              <a:buNone/>
            </a:pPr>
            <a:endParaRPr lang="ru-RU" sz="1800" dirty="0" smtClean="0">
              <a:latin typeface="PF Square Sans Pro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